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slides/slide4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Default Extension="jpeg" ContentType="image/jpeg"/>
  <Override PartName="/ppt/slideLayouts/slideLayout3.xml" ContentType="application/vnd.openxmlformats-officedocument.presentationml.slideLayout+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1" r:id="rId1"/>
  </p:sldMasterIdLst>
  <p:notesMasterIdLst>
    <p:notesMasterId r:id="rId43"/>
  </p:notesMasterIdLst>
  <p:sldIdLst>
    <p:sldId id="256" r:id="rId2"/>
    <p:sldId id="274" r:id="rId3"/>
    <p:sldId id="275" r:id="rId4"/>
    <p:sldId id="276" r:id="rId5"/>
    <p:sldId id="257" r:id="rId6"/>
    <p:sldId id="258" r:id="rId7"/>
    <p:sldId id="259" r:id="rId8"/>
    <p:sldId id="260" r:id="rId9"/>
    <p:sldId id="261" r:id="rId10"/>
    <p:sldId id="262" r:id="rId11"/>
    <p:sldId id="263" r:id="rId12"/>
    <p:sldId id="264" r:id="rId13"/>
    <p:sldId id="265" r:id="rId14"/>
    <p:sldId id="266" r:id="rId15"/>
    <p:sldId id="294" r:id="rId16"/>
    <p:sldId id="295" r:id="rId17"/>
    <p:sldId id="296" r:id="rId18"/>
    <p:sldId id="297" r:id="rId19"/>
    <p:sldId id="298" r:id="rId20"/>
    <p:sldId id="299" r:id="rId21"/>
    <p:sldId id="300" r:id="rId22"/>
    <p:sldId id="301" r:id="rId23"/>
    <p:sldId id="302" r:id="rId24"/>
    <p:sldId id="303" r:id="rId25"/>
    <p:sldId id="304" r:id="rId26"/>
    <p:sldId id="305" r:id="rId27"/>
    <p:sldId id="306" r:id="rId28"/>
    <p:sldId id="307" r:id="rId29"/>
    <p:sldId id="308" r:id="rId30"/>
    <p:sldId id="309" r:id="rId31"/>
    <p:sldId id="310" r:id="rId32"/>
    <p:sldId id="311" r:id="rId33"/>
    <p:sldId id="312" r:id="rId34"/>
    <p:sldId id="313" r:id="rId35"/>
    <p:sldId id="269" r:id="rId36"/>
    <p:sldId id="270" r:id="rId37"/>
    <p:sldId id="267" r:id="rId38"/>
    <p:sldId id="268" r:id="rId39"/>
    <p:sldId id="293" r:id="rId40"/>
    <p:sldId id="272" r:id="rId41"/>
    <p:sldId id="273" r:id="rId4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2" d="100"/>
          <a:sy n="72" d="100"/>
        </p:scale>
        <p:origin x="-1098" y="-10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28DA169-9687-4EF7-8D42-948EEBEFD158}" type="datetimeFigureOut">
              <a:rPr lang="en-US" smtClean="0"/>
              <a:pPr/>
              <a:t>2/10/2011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ECF4C27-7C44-4567-A5E6-4D39B223FEAF}"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a:defRPr/>
            </a:pPr>
            <a:fld id="{41C14A84-5FB7-4F4C-AD6B-76DCEC98AD60}" type="slidenum">
              <a:rPr lang="en-US" smtClean="0"/>
              <a:pPr>
                <a:defRPr/>
              </a:pPr>
              <a:t>33</a:t>
            </a:fld>
            <a:endParaRPr lang="en-US" smtClean="0"/>
          </a:p>
        </p:txBody>
      </p:sp>
      <p:sp>
        <p:nvSpPr>
          <p:cNvPr id="23555"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23556"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BF648057-293E-423F-84F9-59C7F9DE9F09}" type="datetimeFigureOut">
              <a:rPr lang="en-US" smtClean="0"/>
              <a:pPr/>
              <a:t>2/10/2011</a:t>
            </a:fld>
            <a:endParaRPr lang="en-US"/>
          </a:p>
        </p:txBody>
      </p:sp>
      <p:sp>
        <p:nvSpPr>
          <p:cNvPr id="19" name="Footer Placeholder 18"/>
          <p:cNvSpPr>
            <a:spLocks noGrp="1"/>
          </p:cNvSpPr>
          <p:nvPr>
            <p:ph type="ftr" sz="quarter" idx="11"/>
          </p:nvPr>
        </p:nvSpPr>
        <p:spPr/>
        <p:txBody>
          <a:bodyPr/>
          <a:lstStyle/>
          <a:p>
            <a:endParaRPr lang="en-US"/>
          </a:p>
        </p:txBody>
      </p:sp>
      <p:sp>
        <p:nvSpPr>
          <p:cNvPr id="27" name="Slide Number Placeholder 26"/>
          <p:cNvSpPr>
            <a:spLocks noGrp="1"/>
          </p:cNvSpPr>
          <p:nvPr>
            <p:ph type="sldNum" sz="quarter" idx="12"/>
          </p:nvPr>
        </p:nvSpPr>
        <p:spPr/>
        <p:txBody>
          <a:bodyPr/>
          <a:lstStyle/>
          <a:p>
            <a:fld id="{DE51116E-2A82-4975-A4ED-790FAAEA02C4}"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BF648057-293E-423F-84F9-59C7F9DE9F09}" type="datetimeFigureOut">
              <a:rPr lang="en-US" smtClean="0"/>
              <a:pPr/>
              <a:t>2/10/2011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E51116E-2A82-4975-A4ED-790FAAEA02C4}"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BF648057-293E-423F-84F9-59C7F9DE9F09}" type="datetimeFigureOut">
              <a:rPr lang="en-US" smtClean="0"/>
              <a:pPr/>
              <a:t>2/10/2011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E51116E-2A82-4975-A4ED-790FAAEA02C4}"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676400" y="457200"/>
            <a:ext cx="7010400" cy="12954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1676400" y="1981200"/>
            <a:ext cx="3429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5257800" y="1981200"/>
            <a:ext cx="3429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24"/>
          <p:cNvSpPr>
            <a:spLocks noGrp="1" noChangeArrowheads="1"/>
          </p:cNvSpPr>
          <p:nvPr>
            <p:ph type="dt" sz="half" idx="10"/>
          </p:nvPr>
        </p:nvSpPr>
        <p:spPr>
          <a:ln/>
        </p:spPr>
        <p:txBody>
          <a:bodyPr/>
          <a:lstStyle>
            <a:lvl1pPr>
              <a:defRPr/>
            </a:lvl1pPr>
          </a:lstStyle>
          <a:p>
            <a:pPr>
              <a:defRPr/>
            </a:pPr>
            <a:endParaRPr lang="en-US"/>
          </a:p>
        </p:txBody>
      </p:sp>
      <p:sp>
        <p:nvSpPr>
          <p:cNvPr id="6" name="Rectangle 25"/>
          <p:cNvSpPr>
            <a:spLocks noGrp="1" noChangeArrowheads="1"/>
          </p:cNvSpPr>
          <p:nvPr>
            <p:ph type="ftr" sz="quarter" idx="11"/>
          </p:nvPr>
        </p:nvSpPr>
        <p:spPr>
          <a:ln/>
        </p:spPr>
        <p:txBody>
          <a:bodyPr/>
          <a:lstStyle>
            <a:lvl1pPr>
              <a:defRPr/>
            </a:lvl1pPr>
          </a:lstStyle>
          <a:p>
            <a:pPr>
              <a:defRPr/>
            </a:pPr>
            <a:endParaRPr lang="en-US"/>
          </a:p>
        </p:txBody>
      </p:sp>
      <p:sp>
        <p:nvSpPr>
          <p:cNvPr id="7" name="Rectangle 26"/>
          <p:cNvSpPr>
            <a:spLocks noGrp="1" noChangeArrowheads="1"/>
          </p:cNvSpPr>
          <p:nvPr>
            <p:ph type="sldNum" sz="quarter" idx="12"/>
          </p:nvPr>
        </p:nvSpPr>
        <p:spPr>
          <a:ln/>
        </p:spPr>
        <p:txBody>
          <a:bodyPr/>
          <a:lstStyle>
            <a:lvl1pPr>
              <a:defRPr/>
            </a:lvl1pPr>
          </a:lstStyle>
          <a:p>
            <a:pPr>
              <a:defRPr/>
            </a:pPr>
            <a:fld id="{BF16F591-EA6C-4DE9-B1A2-5E8A33F48FEE}"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BF648057-293E-423F-84F9-59C7F9DE9F09}" type="datetimeFigureOut">
              <a:rPr lang="en-US" smtClean="0"/>
              <a:pPr/>
              <a:t>2/10/2011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E51116E-2A82-4975-A4ED-790FAAEA02C4}"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BF648057-293E-423F-84F9-59C7F9DE9F09}" type="datetimeFigureOut">
              <a:rPr lang="en-US" smtClean="0"/>
              <a:pPr/>
              <a:t>2/10/2011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E51116E-2A82-4975-A4ED-790FAAEA02C4}"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BF648057-293E-423F-84F9-59C7F9DE9F09}" type="datetimeFigureOut">
              <a:rPr lang="en-US" smtClean="0"/>
              <a:pPr/>
              <a:t>2/10/2011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E51116E-2A82-4975-A4ED-790FAAEA02C4}"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BF648057-293E-423F-84F9-59C7F9DE9F09}" type="datetimeFigureOut">
              <a:rPr lang="en-US" smtClean="0"/>
              <a:pPr/>
              <a:t>2/10/2011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E51116E-2A82-4975-A4ED-790FAAEA02C4}"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BF648057-293E-423F-84F9-59C7F9DE9F09}" type="datetimeFigureOut">
              <a:rPr lang="en-US" smtClean="0"/>
              <a:pPr/>
              <a:t>2/10/2011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E51116E-2A82-4975-A4ED-790FAAEA02C4}"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F648057-293E-423F-84F9-59C7F9DE9F09}" type="datetimeFigureOut">
              <a:rPr lang="en-US" smtClean="0"/>
              <a:pPr/>
              <a:t>2/10/2011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E51116E-2A82-4975-A4ED-790FAAEA02C4}"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BF648057-293E-423F-84F9-59C7F9DE9F09}" type="datetimeFigureOut">
              <a:rPr lang="en-US" smtClean="0"/>
              <a:pPr/>
              <a:t>2/10/2011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E51116E-2A82-4975-A4ED-790FAAEA02C4}"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BF648057-293E-423F-84F9-59C7F9DE9F09}" type="datetimeFigureOut">
              <a:rPr lang="en-US" smtClean="0"/>
              <a:pPr/>
              <a:t>2/10/2011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077200" y="6356350"/>
            <a:ext cx="609600" cy="365125"/>
          </a:xfrm>
        </p:spPr>
        <p:txBody>
          <a:bodyPr/>
          <a:lstStyle/>
          <a:p>
            <a:fld id="{DE51116E-2A82-4975-A4ED-790FAAEA02C4}" type="slidenum">
              <a:rPr lang="en-US" smtClean="0"/>
              <a:pPr/>
              <a:t>‹#›</a:t>
            </a:fld>
            <a:endParaRPr lang="en-US"/>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BF648057-293E-423F-84F9-59C7F9DE9F09}" type="datetimeFigureOut">
              <a:rPr lang="en-US" smtClean="0"/>
              <a:pPr/>
              <a:t>2/10/2011</a:t>
            </a:fld>
            <a:endParaRPr lang="en-US"/>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US"/>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DE51116E-2A82-4975-A4ED-790FAAEA02C4}" type="slidenum">
              <a:rPr lang="en-US" smtClean="0"/>
              <a:pPr/>
              <a:t>‹#›</a:t>
            </a:fld>
            <a:endParaRPr lang="en-US"/>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hyperlink" Target="http://www.theodore-roosevelt.com/trr27.html" TargetMode="Externa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Progressive Era continued</a:t>
            </a:r>
            <a:endParaRPr lang="en-US" dirty="0"/>
          </a:p>
        </p:txBody>
      </p:sp>
      <p:sp>
        <p:nvSpPr>
          <p:cNvPr id="3" name="Subtitle 2"/>
          <p:cNvSpPr>
            <a:spLocks noGrp="1"/>
          </p:cNvSpPr>
          <p:nvPr>
            <p:ph type="subTitle" idx="1"/>
          </p:nvPr>
        </p:nvSpPr>
        <p:spPr/>
        <p:txBody>
          <a:bodyPr/>
          <a:lstStyle/>
          <a:p>
            <a:endParaRPr lang="en-US"/>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Vocabulary</a:t>
            </a:r>
            <a:endParaRPr lang="en-US" dirty="0"/>
          </a:p>
        </p:txBody>
      </p:sp>
      <p:sp>
        <p:nvSpPr>
          <p:cNvPr id="3" name="Content Placeholder 2"/>
          <p:cNvSpPr>
            <a:spLocks noGrp="1"/>
          </p:cNvSpPr>
          <p:nvPr>
            <p:ph idx="1"/>
          </p:nvPr>
        </p:nvSpPr>
        <p:spPr/>
        <p:txBody>
          <a:bodyPr/>
          <a:lstStyle/>
          <a:p>
            <a:r>
              <a:rPr lang="en-US" dirty="0" smtClean="0"/>
              <a:t>Conservation- official supervision of rivers, forests, and other natural resources in order to preserve and protect them</a:t>
            </a:r>
          </a:p>
          <a:p>
            <a:endParaRPr lang="en-US" dirty="0"/>
          </a:p>
          <a:p>
            <a:r>
              <a:rPr lang="en-US" dirty="0" smtClean="0"/>
              <a:t>National Parks-an area of scenic beauty or historical importance owned and maintained by the national government for the </a:t>
            </a:r>
            <a:r>
              <a:rPr lang="en-US" b="1" dirty="0" smtClean="0"/>
              <a:t>use of the people</a:t>
            </a:r>
            <a:endParaRPr lang="en-US" b="1"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Thoughts on the video</a:t>
            </a:r>
            <a:endParaRPr lang="en-US" dirty="0"/>
          </a:p>
        </p:txBody>
      </p:sp>
      <p:sp>
        <p:nvSpPr>
          <p:cNvPr id="3" name="Content Placeholder 2"/>
          <p:cNvSpPr>
            <a:spLocks noGrp="1"/>
          </p:cNvSpPr>
          <p:nvPr>
            <p:ph idx="1"/>
          </p:nvPr>
        </p:nvSpPr>
        <p:spPr/>
        <p:txBody>
          <a:bodyPr/>
          <a:lstStyle/>
          <a:p>
            <a:r>
              <a:rPr lang="en-US" dirty="0" smtClean="0"/>
              <a:t>What does it mean that America’s National Parks are part of its democracy?  </a:t>
            </a:r>
          </a:p>
          <a:p>
            <a:endParaRPr lang="en-US" dirty="0"/>
          </a:p>
          <a:p>
            <a:r>
              <a:rPr lang="en-US" dirty="0" smtClean="0"/>
              <a:t>What makes these national parks so special? </a:t>
            </a:r>
            <a:endParaRPr 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History of the National Parks</a:t>
            </a:r>
            <a:endParaRPr lang="en-US" dirty="0"/>
          </a:p>
        </p:txBody>
      </p:sp>
      <p:sp>
        <p:nvSpPr>
          <p:cNvPr id="3" name="Content Placeholder 2"/>
          <p:cNvSpPr>
            <a:spLocks noGrp="1"/>
          </p:cNvSpPr>
          <p:nvPr>
            <p:ph idx="1"/>
          </p:nvPr>
        </p:nvSpPr>
        <p:spPr/>
        <p:txBody>
          <a:bodyPr/>
          <a:lstStyle/>
          <a:p>
            <a:r>
              <a:rPr lang="en-US" dirty="0" smtClean="0"/>
              <a:t>The first National Park was Yellowstone national park in 1872.  </a:t>
            </a:r>
          </a:p>
          <a:p>
            <a:r>
              <a:rPr lang="en-US" dirty="0" smtClean="0"/>
              <a:t>The Federal government takes direct control of the land to prevent miners, poachers and others from destroying it.  </a:t>
            </a:r>
          </a:p>
          <a:p>
            <a:r>
              <a:rPr lang="en-US" dirty="0" smtClean="0"/>
              <a:t>National parks were still more an idea than a reality until President Theodore Roosevelt.</a:t>
            </a:r>
            <a:endParaRPr lang="en-U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Roosevelt and National Parks</a:t>
            </a:r>
            <a:endParaRPr lang="en-US" dirty="0"/>
          </a:p>
        </p:txBody>
      </p:sp>
      <p:sp>
        <p:nvSpPr>
          <p:cNvPr id="3" name="Content Placeholder 2"/>
          <p:cNvSpPr>
            <a:spLocks noGrp="1"/>
          </p:cNvSpPr>
          <p:nvPr>
            <p:ph idx="1"/>
          </p:nvPr>
        </p:nvSpPr>
        <p:spPr/>
        <p:txBody>
          <a:bodyPr/>
          <a:lstStyle/>
          <a:p>
            <a:r>
              <a:rPr lang="en-US" dirty="0" smtClean="0"/>
              <a:t>Roosevelt was fond of the outdoors which led to a strong commitment to conservation.</a:t>
            </a:r>
          </a:p>
          <a:p>
            <a:r>
              <a:rPr lang="en-US" dirty="0" smtClean="0"/>
              <a:t>In 1901 (when Roosevelt took office) there were 45 million acres of national parks in 1908 when he left office there were 196 million acres.  </a:t>
            </a:r>
          </a:p>
          <a:p>
            <a:r>
              <a:rPr lang="en-US" dirty="0" smtClean="0"/>
              <a:t>In 1916 the National Park Service was founded to oversee these lands</a:t>
            </a:r>
          </a:p>
          <a:p>
            <a:pPr>
              <a:buNone/>
            </a:pPr>
            <a:endParaRPr lang="en-U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National Parks today</a:t>
            </a:r>
            <a:endParaRPr lang="en-US" dirty="0"/>
          </a:p>
        </p:txBody>
      </p:sp>
      <p:sp>
        <p:nvSpPr>
          <p:cNvPr id="3" name="Content Placeholder 2"/>
          <p:cNvSpPr>
            <a:spLocks noGrp="1"/>
          </p:cNvSpPr>
          <p:nvPr>
            <p:ph idx="1"/>
          </p:nvPr>
        </p:nvSpPr>
        <p:spPr/>
        <p:txBody>
          <a:bodyPr/>
          <a:lstStyle/>
          <a:p>
            <a:r>
              <a:rPr lang="en-US" dirty="0" smtClean="0"/>
              <a:t>There are over 400 National Parks today.</a:t>
            </a:r>
          </a:p>
          <a:p>
            <a:endParaRPr lang="en-US" dirty="0" smtClean="0"/>
          </a:p>
          <a:p>
            <a:r>
              <a:rPr lang="en-US" dirty="0" smtClean="0"/>
              <a:t>There are 11 National park sites in the state of Maryland</a:t>
            </a:r>
          </a:p>
          <a:p>
            <a:endParaRPr lang="en-US" dirty="0" smtClean="0"/>
          </a:p>
          <a:p>
            <a:r>
              <a:rPr lang="en-US" dirty="0" smtClean="0"/>
              <a:t>Over 277 million people visit national parks each year.  </a:t>
            </a:r>
            <a:endParaRPr lang="en-US"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Warm-up</a:t>
            </a:r>
            <a:endParaRPr lang="en-US" dirty="0"/>
          </a:p>
        </p:txBody>
      </p:sp>
      <p:sp>
        <p:nvSpPr>
          <p:cNvPr id="3" name="Content Placeholder 2"/>
          <p:cNvSpPr>
            <a:spLocks noGrp="1"/>
          </p:cNvSpPr>
          <p:nvPr>
            <p:ph idx="1"/>
          </p:nvPr>
        </p:nvSpPr>
        <p:spPr/>
        <p:txBody>
          <a:bodyPr/>
          <a:lstStyle/>
          <a:p>
            <a:r>
              <a:rPr lang="en-US" dirty="0" smtClean="0"/>
              <a:t>What were the main differences between Booker T. Washington and W.E.B. Dubois?</a:t>
            </a:r>
            <a:endParaRPr lang="en-US"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Announcements</a:t>
            </a:r>
            <a:endParaRPr lang="en-US" dirty="0"/>
          </a:p>
        </p:txBody>
      </p:sp>
      <p:sp>
        <p:nvSpPr>
          <p:cNvPr id="3" name="Content Placeholder 2"/>
          <p:cNvSpPr>
            <a:spLocks noGrp="1"/>
          </p:cNvSpPr>
          <p:nvPr>
            <p:ph idx="1"/>
          </p:nvPr>
        </p:nvSpPr>
        <p:spPr/>
        <p:txBody>
          <a:bodyPr/>
          <a:lstStyle/>
          <a:p>
            <a:r>
              <a:rPr lang="en-US" dirty="0" smtClean="0"/>
              <a:t>Quiz tomorrow</a:t>
            </a:r>
          </a:p>
          <a:p>
            <a:r>
              <a:rPr lang="en-US" dirty="0" smtClean="0"/>
              <a:t>Debate</a:t>
            </a:r>
          </a:p>
          <a:p>
            <a:r>
              <a:rPr lang="en-US" dirty="0" smtClean="0"/>
              <a:t>Test</a:t>
            </a:r>
            <a:endParaRPr lang="en-US"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Quiz Review</a:t>
            </a:r>
            <a:endParaRPr lang="en-US" dirty="0"/>
          </a:p>
        </p:txBody>
      </p:sp>
      <p:sp>
        <p:nvSpPr>
          <p:cNvPr id="3" name="Content Placeholder 2"/>
          <p:cNvSpPr>
            <a:spLocks noGrp="1"/>
          </p:cNvSpPr>
          <p:nvPr>
            <p:ph idx="1"/>
          </p:nvPr>
        </p:nvSpPr>
        <p:spPr/>
        <p:txBody>
          <a:bodyPr/>
          <a:lstStyle/>
          <a:p>
            <a:r>
              <a:rPr lang="en-US" dirty="0" smtClean="0"/>
              <a:t>Reconstruction 13</a:t>
            </a:r>
            <a:r>
              <a:rPr lang="en-US" baseline="30000" dirty="0" smtClean="0"/>
              <a:t>th</a:t>
            </a:r>
            <a:r>
              <a:rPr lang="en-US" dirty="0" smtClean="0"/>
              <a:t>, 14</a:t>
            </a:r>
            <a:r>
              <a:rPr lang="en-US" baseline="30000" dirty="0" smtClean="0"/>
              <a:t>th</a:t>
            </a:r>
            <a:r>
              <a:rPr lang="en-US" dirty="0" smtClean="0"/>
              <a:t>, 15</a:t>
            </a:r>
            <a:r>
              <a:rPr lang="en-US" baseline="30000" dirty="0" smtClean="0"/>
              <a:t>th</a:t>
            </a:r>
            <a:r>
              <a:rPr lang="en-US" dirty="0" smtClean="0"/>
              <a:t>, compromise of 1877, election of 1876</a:t>
            </a:r>
          </a:p>
          <a:p>
            <a:r>
              <a:rPr lang="en-US" dirty="0" smtClean="0"/>
              <a:t>Progressive Era: 16-19</a:t>
            </a:r>
            <a:r>
              <a:rPr lang="en-US" baseline="30000" dirty="0" smtClean="0"/>
              <a:t>th</a:t>
            </a:r>
            <a:endParaRPr lang="en-US" dirty="0" smtClean="0"/>
          </a:p>
          <a:p>
            <a:r>
              <a:rPr lang="en-US" dirty="0" smtClean="0"/>
              <a:t>Muckrakers-Jacob Riis, Upton Sinclair, Populists, problems facing </a:t>
            </a:r>
            <a:r>
              <a:rPr lang="en-US" dirty="0" smtClean="0"/>
              <a:t>A</a:t>
            </a:r>
            <a:r>
              <a:rPr lang="en-US" dirty="0" smtClean="0"/>
              <a:t>mericans of the time, Conservation</a:t>
            </a:r>
            <a:endParaRPr lang="en-US" dirty="0" smtClean="0"/>
          </a:p>
          <a:p>
            <a:r>
              <a:rPr lang="en-US" dirty="0" smtClean="0"/>
              <a:t>Format: timeline, text analysis, short answer about theme </a:t>
            </a:r>
            <a:endParaRPr lang="en-US"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 of the Day</a:t>
            </a:r>
            <a:endParaRPr lang="en-US" dirty="0"/>
          </a:p>
        </p:txBody>
      </p:sp>
      <p:sp>
        <p:nvSpPr>
          <p:cNvPr id="3" name="Content Placeholder 2"/>
          <p:cNvSpPr>
            <a:spLocks noGrp="1"/>
          </p:cNvSpPr>
          <p:nvPr>
            <p:ph idx="1"/>
          </p:nvPr>
        </p:nvSpPr>
        <p:spPr/>
        <p:txBody>
          <a:bodyPr/>
          <a:lstStyle/>
          <a:p>
            <a:r>
              <a:rPr lang="en-US" dirty="0" smtClean="0"/>
              <a:t>Were the Progressives successful in protecting the workers of </a:t>
            </a:r>
            <a:r>
              <a:rPr lang="en-US" smtClean="0"/>
              <a:t>the time?</a:t>
            </a:r>
            <a:endParaRPr lang="en-US"/>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Populism</a:t>
            </a:r>
            <a:endParaRPr lang="en-US" dirty="0"/>
          </a:p>
        </p:txBody>
      </p:sp>
      <p:sp>
        <p:nvSpPr>
          <p:cNvPr id="3" name="Content Placeholder 2"/>
          <p:cNvSpPr>
            <a:spLocks noGrp="1"/>
          </p:cNvSpPr>
          <p:nvPr>
            <p:ph idx="1"/>
          </p:nvPr>
        </p:nvSpPr>
        <p:spPr/>
        <p:txBody>
          <a:bodyPr/>
          <a:lstStyle/>
          <a:p>
            <a:r>
              <a:rPr lang="en-US" dirty="0" smtClean="0"/>
              <a:t>Use the guided notes sheet and your textbook (call to freedom) to find out more about </a:t>
            </a:r>
            <a:r>
              <a:rPr lang="en-US" dirty="0" smtClean="0"/>
              <a:t>Populism</a:t>
            </a:r>
          </a:p>
          <a:p>
            <a:endParaRPr lang="en-US" dirty="0" smtClean="0"/>
          </a:p>
          <a:p>
            <a:r>
              <a:rPr lang="en-US" dirty="0" smtClean="0"/>
              <a:t>Populism Main Ideas-Support for Farmers</a:t>
            </a:r>
          </a:p>
          <a:p>
            <a:r>
              <a:rPr lang="en-US" dirty="0" smtClean="0"/>
              <a:t>William Jennings Bryan- calls for the silver standard</a:t>
            </a:r>
          </a:p>
          <a:p>
            <a:r>
              <a:rPr lang="en-US" dirty="0" smtClean="0"/>
              <a:t>Sound Money- keep the gold standard to prevent inflation</a:t>
            </a:r>
            <a:endParaRPr lang="en-US" dirty="0" smtClean="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Warm-up</a:t>
            </a:r>
            <a:endParaRPr lang="en-US" dirty="0"/>
          </a:p>
        </p:txBody>
      </p:sp>
      <p:sp>
        <p:nvSpPr>
          <p:cNvPr id="3" name="Content Placeholder 2"/>
          <p:cNvSpPr>
            <a:spLocks noGrp="1"/>
          </p:cNvSpPr>
          <p:nvPr>
            <p:ph idx="1"/>
          </p:nvPr>
        </p:nvSpPr>
        <p:spPr/>
        <p:txBody>
          <a:bodyPr/>
          <a:lstStyle/>
          <a:p>
            <a:r>
              <a:rPr lang="en-US" dirty="0" smtClean="0"/>
              <a:t>What problems were the Progressives trying to address?  (name 3)</a:t>
            </a:r>
            <a:endParaRPr lang="en-US"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a:xfrm>
            <a:off x="0" y="685800"/>
            <a:ext cx="8885238" cy="1155700"/>
          </a:xfrm>
        </p:spPr>
        <p:txBody>
          <a:bodyPr/>
          <a:lstStyle/>
          <a:p>
            <a:r>
              <a:rPr lang="en-US" smtClean="0"/>
              <a:t>The Situation</a:t>
            </a:r>
          </a:p>
        </p:txBody>
      </p:sp>
      <p:sp>
        <p:nvSpPr>
          <p:cNvPr id="5123" name="Content Placeholder 2"/>
          <p:cNvSpPr>
            <a:spLocks noGrp="1"/>
          </p:cNvSpPr>
          <p:nvPr>
            <p:ph idx="1"/>
          </p:nvPr>
        </p:nvSpPr>
        <p:spPr>
          <a:xfrm>
            <a:off x="134938" y="1676400"/>
            <a:ext cx="8896350" cy="5181600"/>
          </a:xfrm>
        </p:spPr>
        <p:txBody>
          <a:bodyPr>
            <a:normAutofit lnSpcReduction="10000"/>
          </a:bodyPr>
          <a:lstStyle/>
          <a:p>
            <a:r>
              <a:rPr lang="en-US" sz="2000" smtClean="0"/>
              <a:t>Because politics is business. That’s what’s the matter with it. Make politics a sport, as they do in England, or a profession, as they do in Germany, and we’ll have—well, something else than we have now, if we want it, which is another question. But don’t try to reform politics with the banker, the lawyer, and the dry-goods merchant, for these are business men and there are two great hindrances to their achievement of reform: one is that they are different from, but no better than, the politicians; the other is that politics is not “their line.” There are exceptions both ways. Many politicians have gone out into business and done well (Tammany ex-mayors, and nearly all the old bosses of Philadelphia are prominent financiers in their cities), and business men have gone into politics and done well (Mark Hanna, for example). They haven’t reformed their adopted trades, however, though they have sometimes sharpened them most pointedly. The politician is a business man with a specialty. When a business man of some other line learns the business of politics, he is a politician, and there is not much reform left in him. Consider the United States Senate, and believe me.</a:t>
            </a:r>
          </a:p>
          <a:p>
            <a:r>
              <a:rPr lang="en-US" sz="2000" smtClean="0"/>
              <a:t>-Lincoln Steffans from “The Shame of the Cities”</a:t>
            </a: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p:nvPr>
        </p:nvSpPr>
        <p:spPr/>
        <p:txBody>
          <a:bodyPr/>
          <a:lstStyle/>
          <a:p>
            <a:r>
              <a:rPr lang="en-US" smtClean="0"/>
              <a:t>Politics</a:t>
            </a:r>
          </a:p>
        </p:txBody>
      </p:sp>
      <p:sp>
        <p:nvSpPr>
          <p:cNvPr id="6147" name="Content Placeholder 2"/>
          <p:cNvSpPr>
            <a:spLocks noGrp="1"/>
          </p:cNvSpPr>
          <p:nvPr>
            <p:ph idx="1"/>
          </p:nvPr>
        </p:nvSpPr>
        <p:spPr/>
        <p:txBody>
          <a:bodyPr/>
          <a:lstStyle/>
          <a:p>
            <a:r>
              <a:rPr lang="en-US" dirty="0" smtClean="0"/>
              <a:t>Politics was corrupt and run by political machines (</a:t>
            </a:r>
            <a:r>
              <a:rPr lang="en-US" b="1" dirty="0" smtClean="0"/>
              <a:t>a party organization</a:t>
            </a:r>
            <a:r>
              <a:rPr lang="en-US" dirty="0" smtClean="0"/>
              <a:t>, headed by a single boss or small autocratic group, </a:t>
            </a:r>
            <a:r>
              <a:rPr lang="en-US" b="1" dirty="0" smtClean="0"/>
              <a:t>that commands enough votes to maintain political and administrative control of a city</a:t>
            </a:r>
            <a:r>
              <a:rPr lang="en-US" dirty="0" smtClean="0"/>
              <a:t>, county, or state.)</a:t>
            </a:r>
          </a:p>
          <a:p>
            <a:r>
              <a:rPr lang="en-US" dirty="0" smtClean="0"/>
              <a:t>People had lost much of their power in politics and the Progressives fought to get it back</a:t>
            </a: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pPr eaLnBrk="1" hangingPunct="1"/>
            <a:r>
              <a:rPr lang="en-US" smtClean="0"/>
              <a:t>The Progressive Presidents</a:t>
            </a:r>
          </a:p>
        </p:txBody>
      </p:sp>
      <p:sp>
        <p:nvSpPr>
          <p:cNvPr id="7171" name="Rectangle 3"/>
          <p:cNvSpPr>
            <a:spLocks noGrp="1" noChangeArrowheads="1"/>
          </p:cNvSpPr>
          <p:nvPr>
            <p:ph idx="1"/>
          </p:nvPr>
        </p:nvSpPr>
        <p:spPr/>
        <p:txBody>
          <a:bodyPr/>
          <a:lstStyle/>
          <a:p>
            <a:pPr eaLnBrk="1" hangingPunct="1"/>
            <a:r>
              <a:rPr lang="en-US" smtClean="0"/>
              <a:t>Teddy Roosevelt the Trust Buster</a:t>
            </a:r>
          </a:p>
          <a:p>
            <a:pPr eaLnBrk="1" hangingPunct="1"/>
            <a:r>
              <a:rPr lang="en-US" smtClean="0"/>
              <a:t>Wm. Howard Taft and Dollar Diplomacy</a:t>
            </a:r>
          </a:p>
          <a:p>
            <a:pPr eaLnBrk="1" hangingPunct="1"/>
            <a:r>
              <a:rPr lang="en-US" smtClean="0"/>
              <a:t>Woodrow Wilson and the New Freedoms</a:t>
            </a:r>
          </a:p>
          <a:p>
            <a:pPr eaLnBrk="1" hangingPunct="1"/>
            <a:r>
              <a:rPr lang="en-US" smtClean="0"/>
              <a:t>The Election of 1912- the “high water mark” of Progressivism</a:t>
            </a:r>
          </a:p>
          <a:p>
            <a:pPr eaLnBrk="1" hangingPunct="1"/>
            <a:endParaRPr lang="en-US" smtClean="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lstStyle/>
          <a:p>
            <a:pPr eaLnBrk="1" hangingPunct="1"/>
            <a:r>
              <a:rPr lang="en-US" smtClean="0"/>
              <a:t>Teddy Roosevelt</a:t>
            </a:r>
          </a:p>
        </p:txBody>
      </p:sp>
      <p:pic>
        <p:nvPicPr>
          <p:cNvPr id="8195" name="Picture 5" descr="roosevelt1"/>
          <p:cNvPicPr>
            <a:picLocks noGrp="1" noChangeAspect="1" noChangeArrowheads="1"/>
          </p:cNvPicPr>
          <p:nvPr>
            <p:ph idx="1"/>
          </p:nvPr>
        </p:nvPicPr>
        <p:blipFill>
          <a:blip r:embed="rId2" cstate="print"/>
          <a:stretch>
            <a:fillRect/>
          </a:stretch>
        </p:blipFill>
        <p:spPr>
          <a:xfrm>
            <a:off x="3486150" y="2777331"/>
            <a:ext cx="2171700" cy="2705100"/>
          </a:xfrm>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pPr eaLnBrk="1" hangingPunct="1"/>
            <a:r>
              <a:rPr lang="en-US" smtClean="0"/>
              <a:t>Known for….</a:t>
            </a:r>
          </a:p>
        </p:txBody>
      </p:sp>
      <p:pic>
        <p:nvPicPr>
          <p:cNvPr id="9219" name="Picture 5" descr="rough riders"/>
          <p:cNvPicPr>
            <a:picLocks noGrp="1" noChangeAspect="1" noChangeArrowheads="1"/>
          </p:cNvPicPr>
          <p:nvPr>
            <p:ph idx="1"/>
          </p:nvPr>
        </p:nvPicPr>
        <p:blipFill>
          <a:blip r:embed="rId2" cstate="print"/>
          <a:srcRect/>
          <a:stretch>
            <a:fillRect/>
          </a:stretch>
        </p:blipFill>
        <p:spPr>
          <a:xfrm>
            <a:off x="685800" y="2057400"/>
            <a:ext cx="3505200" cy="2489200"/>
          </a:xfrm>
        </p:spPr>
      </p:pic>
      <p:sp>
        <p:nvSpPr>
          <p:cNvPr id="9220" name="Text Box 6"/>
          <p:cNvSpPr txBox="1">
            <a:spLocks noChangeArrowheads="1"/>
          </p:cNvSpPr>
          <p:nvPr/>
        </p:nvSpPr>
        <p:spPr bwMode="auto">
          <a:xfrm>
            <a:off x="4419600" y="2286000"/>
            <a:ext cx="4435475" cy="4339650"/>
          </a:xfrm>
          <a:prstGeom prst="rect">
            <a:avLst/>
          </a:prstGeom>
          <a:noFill/>
          <a:ln w="12700" cap="sq">
            <a:noFill/>
            <a:miter lim="800000"/>
            <a:headEnd type="none" w="sm" len="sm"/>
            <a:tailEnd type="none" w="sm" len="sm"/>
          </a:ln>
        </p:spPr>
        <p:txBody>
          <a:bodyPr wrap="square">
            <a:spAutoFit/>
          </a:bodyPr>
          <a:lstStyle/>
          <a:p>
            <a:r>
              <a:rPr lang="en-US" dirty="0"/>
              <a:t>-Coal Strike of 1902 (1902)</a:t>
            </a:r>
          </a:p>
          <a:p>
            <a:r>
              <a:rPr lang="en-US" dirty="0"/>
              <a:t>-26</a:t>
            </a:r>
            <a:r>
              <a:rPr lang="en-US" baseline="30000" dirty="0"/>
              <a:t>th</a:t>
            </a:r>
            <a:r>
              <a:rPr lang="en-US" dirty="0"/>
              <a:t> President, 1900-1908 (after McKinley was assassinated)</a:t>
            </a:r>
          </a:p>
          <a:p>
            <a:r>
              <a:rPr lang="en-US" dirty="0"/>
              <a:t>-Founded Bull Moose Party, </a:t>
            </a:r>
            <a:r>
              <a:rPr lang="en-US" dirty="0" smtClean="0"/>
              <a:t>1912</a:t>
            </a:r>
          </a:p>
          <a:p>
            <a:endParaRPr lang="en-US" dirty="0" smtClean="0"/>
          </a:p>
          <a:p>
            <a:r>
              <a:rPr lang="en-US" sz="2800" dirty="0" smtClean="0"/>
              <a:t>Coal strike of 1902- the miners of Pennsylvania refused to work because they had low wages, so Roosevelt stepped in to mediate the dispute</a:t>
            </a:r>
            <a:endParaRPr lang="en-US" sz="2800" dirty="0"/>
          </a:p>
          <a:p>
            <a:endParaRPr lang="en-US"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normAutofit fontScale="90000"/>
          </a:bodyPr>
          <a:lstStyle/>
          <a:p>
            <a:pPr eaLnBrk="1" hangingPunct="1"/>
            <a:r>
              <a:rPr lang="en-US" smtClean="0"/>
              <a:t>Progressive Problems and Solutions</a:t>
            </a:r>
          </a:p>
        </p:txBody>
      </p:sp>
      <p:pic>
        <p:nvPicPr>
          <p:cNvPr id="10243" name="Picture 4" descr="TR"/>
          <p:cNvPicPr>
            <a:picLocks noChangeAspect="1" noChangeArrowheads="1"/>
          </p:cNvPicPr>
          <p:nvPr/>
        </p:nvPicPr>
        <p:blipFill>
          <a:blip r:embed="rId2" cstate="print"/>
          <a:srcRect/>
          <a:stretch>
            <a:fillRect/>
          </a:stretch>
        </p:blipFill>
        <p:spPr bwMode="auto">
          <a:xfrm>
            <a:off x="685800" y="1905000"/>
            <a:ext cx="1844675" cy="2286000"/>
          </a:xfrm>
          <a:prstGeom prst="rect">
            <a:avLst/>
          </a:prstGeom>
          <a:noFill/>
          <a:ln w="9525">
            <a:noFill/>
            <a:miter lim="800000"/>
            <a:headEnd/>
            <a:tailEnd/>
          </a:ln>
        </p:spPr>
      </p:pic>
      <p:sp>
        <p:nvSpPr>
          <p:cNvPr id="10244" name="Text Box 5"/>
          <p:cNvSpPr txBox="1">
            <a:spLocks noChangeArrowheads="1"/>
          </p:cNvSpPr>
          <p:nvPr/>
        </p:nvSpPr>
        <p:spPr bwMode="auto">
          <a:xfrm>
            <a:off x="2895600" y="1981200"/>
            <a:ext cx="184150" cy="457200"/>
          </a:xfrm>
          <a:prstGeom prst="rect">
            <a:avLst/>
          </a:prstGeom>
          <a:noFill/>
          <a:ln w="12700" cap="sq">
            <a:noFill/>
            <a:miter lim="800000"/>
            <a:headEnd type="none" w="sm" len="sm"/>
            <a:tailEnd type="none" w="sm" len="sm"/>
          </a:ln>
        </p:spPr>
        <p:txBody>
          <a:bodyPr wrap="none">
            <a:spAutoFit/>
          </a:bodyPr>
          <a:lstStyle/>
          <a:p>
            <a:endParaRPr lang="en-US"/>
          </a:p>
        </p:txBody>
      </p:sp>
      <p:sp>
        <p:nvSpPr>
          <p:cNvPr id="10245" name="Text Box 6"/>
          <p:cNvSpPr txBox="1">
            <a:spLocks noChangeArrowheads="1"/>
          </p:cNvSpPr>
          <p:nvPr/>
        </p:nvSpPr>
        <p:spPr bwMode="auto">
          <a:xfrm>
            <a:off x="3032125" y="1793875"/>
            <a:ext cx="6111875" cy="4473575"/>
          </a:xfrm>
          <a:prstGeom prst="rect">
            <a:avLst/>
          </a:prstGeom>
          <a:noFill/>
          <a:ln w="12700" cap="sq">
            <a:noFill/>
            <a:miter lim="800000"/>
            <a:headEnd type="none" w="sm" len="sm"/>
            <a:tailEnd type="none" w="sm" len="sm"/>
          </a:ln>
        </p:spPr>
        <p:txBody>
          <a:bodyPr>
            <a:spAutoFit/>
          </a:bodyPr>
          <a:lstStyle/>
          <a:p>
            <a:r>
              <a:rPr lang="en-US"/>
              <a:t>Bull Moose issues:</a:t>
            </a:r>
          </a:p>
          <a:p>
            <a:r>
              <a:rPr lang="en-US"/>
              <a:t>	-Women’s vote</a:t>
            </a:r>
          </a:p>
          <a:p>
            <a:r>
              <a:rPr lang="en-US"/>
              <a:t>	-Social welfare for women, children</a:t>
            </a:r>
          </a:p>
          <a:p>
            <a:r>
              <a:rPr lang="en-US"/>
              <a:t>	-Workers’ compensation</a:t>
            </a:r>
          </a:p>
          <a:p>
            <a:r>
              <a:rPr lang="en-US"/>
              <a:t>	-New Nationalism: Strong government 	to regulate industry</a:t>
            </a:r>
          </a:p>
          <a:p>
            <a:r>
              <a:rPr lang="en-US"/>
              <a:t>	</a:t>
            </a:r>
          </a:p>
          <a:p>
            <a:r>
              <a:rPr lang="en-US"/>
              <a:t>Square Deal: Conservation, regulate monopolies, enforce anti-trust, Progressive ideals</a:t>
            </a:r>
          </a:p>
          <a:p>
            <a:endParaRPr lang="en-US"/>
          </a:p>
          <a:p>
            <a:r>
              <a:rPr lang="en-US"/>
              <a:t>Railroad regulation, conservation &amp; natl parks</a:t>
            </a: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pPr eaLnBrk="1" hangingPunct="1"/>
            <a:r>
              <a:rPr lang="en-US" smtClean="0"/>
              <a:t>Laws</a:t>
            </a:r>
          </a:p>
        </p:txBody>
      </p:sp>
      <p:sp>
        <p:nvSpPr>
          <p:cNvPr id="11267" name="Rectangle 3"/>
          <p:cNvSpPr>
            <a:spLocks noGrp="1" noChangeArrowheads="1"/>
          </p:cNvSpPr>
          <p:nvPr>
            <p:ph idx="1"/>
          </p:nvPr>
        </p:nvSpPr>
        <p:spPr/>
        <p:txBody>
          <a:bodyPr/>
          <a:lstStyle/>
          <a:p>
            <a:pPr eaLnBrk="1" hangingPunct="1"/>
            <a:r>
              <a:rPr lang="en-US" smtClean="0"/>
              <a:t>44 suits against monopolies (Trustbuster)</a:t>
            </a:r>
          </a:p>
          <a:p>
            <a:pPr eaLnBrk="1" hangingPunct="1"/>
            <a:r>
              <a:rPr lang="en-US" smtClean="0"/>
              <a:t>Pure Food and Drug Act, 1906</a:t>
            </a:r>
          </a:p>
          <a:p>
            <a:pPr eaLnBrk="1" hangingPunct="1"/>
            <a:r>
              <a:rPr lang="en-US" smtClean="0"/>
              <a:t>Meat Inspection Act of 1906 </a:t>
            </a:r>
          </a:p>
          <a:p>
            <a:pPr lvl="1" eaLnBrk="1" hangingPunct="1"/>
            <a:r>
              <a:rPr lang="en-US" smtClean="0"/>
              <a:t>Label food and drugs, inspect livestock, sanitary conditions</a:t>
            </a:r>
          </a:p>
          <a:p>
            <a:pPr lvl="1" eaLnBrk="1" hangingPunct="1">
              <a:buFont typeface="Wingdings" pitchFamily="2" charset="2"/>
              <a:buNone/>
            </a:pPr>
            <a:endParaRPr lang="en-US" smtClean="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a:xfrm>
            <a:off x="0" y="609600"/>
            <a:ext cx="8885238" cy="1155700"/>
          </a:xfrm>
        </p:spPr>
        <p:txBody>
          <a:bodyPr/>
          <a:lstStyle/>
          <a:p>
            <a:pPr eaLnBrk="1" hangingPunct="1"/>
            <a:r>
              <a:rPr lang="en-US" smtClean="0"/>
              <a:t>Can T.R. fight the Trusts?</a:t>
            </a:r>
          </a:p>
        </p:txBody>
      </p:sp>
      <p:pic>
        <p:nvPicPr>
          <p:cNvPr id="12291" name="Picture 5" descr="trmiddle27">
            <a:hlinkClick r:id="rId2"/>
          </p:cNvPr>
          <p:cNvPicPr>
            <a:picLocks noGrp="1" noChangeAspect="1" noChangeArrowheads="1"/>
          </p:cNvPicPr>
          <p:nvPr>
            <p:ph idx="1"/>
          </p:nvPr>
        </p:nvPicPr>
        <p:blipFill>
          <a:blip r:embed="rId3" cstate="print"/>
          <a:srcRect/>
          <a:stretch>
            <a:fillRect/>
          </a:stretch>
        </p:blipFill>
        <p:spPr>
          <a:xfrm>
            <a:off x="2057400" y="2003425"/>
            <a:ext cx="5562600" cy="4773613"/>
          </a:xfrm>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p:txBody>
          <a:bodyPr/>
          <a:lstStyle/>
          <a:p>
            <a:pPr eaLnBrk="1" hangingPunct="1"/>
            <a:r>
              <a:rPr lang="en-US" smtClean="0"/>
              <a:t>William Howard Taft</a:t>
            </a:r>
          </a:p>
        </p:txBody>
      </p:sp>
      <p:pic>
        <p:nvPicPr>
          <p:cNvPr id="13315" name="Picture 5" descr="whtaft"/>
          <p:cNvPicPr>
            <a:picLocks noGrp="1" noChangeAspect="1" noChangeArrowheads="1"/>
          </p:cNvPicPr>
          <p:nvPr>
            <p:ph idx="1"/>
          </p:nvPr>
        </p:nvPicPr>
        <p:blipFill>
          <a:blip r:embed="rId2" cstate="print"/>
          <a:stretch>
            <a:fillRect/>
          </a:stretch>
        </p:blipFill>
        <p:spPr>
          <a:xfrm>
            <a:off x="4057650" y="3548856"/>
            <a:ext cx="1028700" cy="1162050"/>
          </a:xfrm>
        </p:spPr>
      </p:pic>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p:txBody>
          <a:bodyPr/>
          <a:lstStyle/>
          <a:p>
            <a:pPr eaLnBrk="1" hangingPunct="1"/>
            <a:r>
              <a:rPr lang="en-US" sz="5400" smtClean="0"/>
              <a:t>Known for…</a:t>
            </a:r>
            <a:endParaRPr lang="en-US" smtClean="0"/>
          </a:p>
        </p:txBody>
      </p:sp>
      <p:sp>
        <p:nvSpPr>
          <p:cNvPr id="14339" name="Rectangle 3"/>
          <p:cNvSpPr>
            <a:spLocks noGrp="1" noChangeArrowheads="1"/>
          </p:cNvSpPr>
          <p:nvPr>
            <p:ph idx="1"/>
          </p:nvPr>
        </p:nvSpPr>
        <p:spPr/>
        <p:txBody>
          <a:bodyPr/>
          <a:lstStyle/>
          <a:p>
            <a:pPr eaLnBrk="1" hangingPunct="1"/>
            <a:r>
              <a:rPr lang="en-US" sz="2400" smtClean="0"/>
              <a:t>Dollar Diplomacy: To use the military strength of the United States to protect private American investments abroad (guarantees loans)</a:t>
            </a:r>
          </a:p>
          <a:p>
            <a:pPr eaLnBrk="1" hangingPunct="1"/>
            <a:r>
              <a:rPr lang="en-US" sz="2400" smtClean="0"/>
              <a:t>27</a:t>
            </a:r>
            <a:r>
              <a:rPr lang="en-US" sz="2400" baseline="30000" smtClean="0"/>
              <a:t>th</a:t>
            </a:r>
            <a:r>
              <a:rPr lang="en-US" sz="2400" smtClean="0"/>
              <a:t> President of the United States</a:t>
            </a:r>
          </a:p>
          <a:p>
            <a:pPr eaLnBrk="1" hangingPunct="1"/>
            <a:r>
              <a:rPr lang="en-US" sz="2400" smtClean="0"/>
              <a:t>Law as a science to solve problems</a:t>
            </a:r>
          </a:p>
          <a:p>
            <a:pPr eaLnBrk="1" hangingPunct="1">
              <a:buFont typeface="Wingdings" pitchFamily="2" charset="2"/>
              <a:buNone/>
            </a:pPr>
            <a:endParaRPr lang="en-US" sz="2400" smtClean="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Announcements</a:t>
            </a:r>
            <a:endParaRPr lang="en-US" dirty="0"/>
          </a:p>
        </p:txBody>
      </p:sp>
      <p:sp>
        <p:nvSpPr>
          <p:cNvPr id="3" name="Content Placeholder 2"/>
          <p:cNvSpPr>
            <a:spLocks noGrp="1"/>
          </p:cNvSpPr>
          <p:nvPr>
            <p:ph idx="1"/>
          </p:nvPr>
        </p:nvSpPr>
        <p:spPr/>
        <p:txBody>
          <a:bodyPr/>
          <a:lstStyle/>
          <a:p>
            <a:endParaRPr lang="en-US"/>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lstStyle/>
          <a:p>
            <a:pPr eaLnBrk="1" hangingPunct="1"/>
            <a:r>
              <a:rPr lang="en-US" smtClean="0"/>
              <a:t>Laws</a:t>
            </a:r>
          </a:p>
        </p:txBody>
      </p:sp>
      <p:sp>
        <p:nvSpPr>
          <p:cNvPr id="15363" name="Rectangle 3"/>
          <p:cNvSpPr>
            <a:spLocks noGrp="1" noChangeArrowheads="1"/>
          </p:cNvSpPr>
          <p:nvPr>
            <p:ph idx="1"/>
          </p:nvPr>
        </p:nvSpPr>
        <p:spPr/>
        <p:txBody>
          <a:bodyPr/>
          <a:lstStyle/>
          <a:p>
            <a:pPr eaLnBrk="1" hangingPunct="1"/>
            <a:r>
              <a:rPr lang="en-US" smtClean="0"/>
              <a:t>16</a:t>
            </a:r>
            <a:r>
              <a:rPr lang="en-US" baseline="30000" smtClean="0"/>
              <a:t>th</a:t>
            </a:r>
            <a:r>
              <a:rPr lang="en-US" smtClean="0"/>
              <a:t> Amendment: income tax</a:t>
            </a:r>
          </a:p>
          <a:p>
            <a:pPr eaLnBrk="1" hangingPunct="1"/>
            <a:r>
              <a:rPr lang="en-US" smtClean="0"/>
              <a:t>17</a:t>
            </a:r>
            <a:r>
              <a:rPr lang="en-US" baseline="30000" smtClean="0"/>
              <a:t>th</a:t>
            </a:r>
            <a:r>
              <a:rPr lang="en-US" smtClean="0"/>
              <a:t> Amendment: direct election of senators</a:t>
            </a: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p:txBody>
          <a:bodyPr/>
          <a:lstStyle/>
          <a:p>
            <a:pPr eaLnBrk="1" hangingPunct="1"/>
            <a:r>
              <a:rPr lang="en-US" smtClean="0"/>
              <a:t>Woodrow Wilson</a:t>
            </a:r>
          </a:p>
        </p:txBody>
      </p:sp>
      <p:pic>
        <p:nvPicPr>
          <p:cNvPr id="16387" name="Picture 5" descr="wwilson"/>
          <p:cNvPicPr>
            <a:picLocks noGrp="1" noChangeAspect="1" noChangeArrowheads="1"/>
          </p:cNvPicPr>
          <p:nvPr>
            <p:ph idx="1"/>
          </p:nvPr>
        </p:nvPicPr>
        <p:blipFill>
          <a:blip r:embed="rId2" cstate="print"/>
          <a:stretch>
            <a:fillRect/>
          </a:stretch>
        </p:blipFill>
        <p:spPr>
          <a:xfrm>
            <a:off x="4057650" y="3548856"/>
            <a:ext cx="1028700" cy="1162050"/>
          </a:xfrm>
        </p:spPr>
      </p:pic>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p:txBody>
          <a:bodyPr/>
          <a:lstStyle/>
          <a:p>
            <a:pPr eaLnBrk="1" hangingPunct="1"/>
            <a:r>
              <a:rPr lang="en-US" smtClean="0"/>
              <a:t>Known for…</a:t>
            </a:r>
          </a:p>
        </p:txBody>
      </p:sp>
      <p:sp>
        <p:nvSpPr>
          <p:cNvPr id="17411" name="Rectangle 3"/>
          <p:cNvSpPr>
            <a:spLocks noGrp="1" noChangeArrowheads="1"/>
          </p:cNvSpPr>
          <p:nvPr>
            <p:ph idx="1"/>
          </p:nvPr>
        </p:nvSpPr>
        <p:spPr/>
        <p:txBody>
          <a:bodyPr/>
          <a:lstStyle/>
          <a:p>
            <a:pPr eaLnBrk="1" hangingPunct="1"/>
            <a:r>
              <a:rPr lang="en-US" smtClean="0"/>
              <a:t>New Freedoms: Restore competition and encourage small business, individualism</a:t>
            </a:r>
          </a:p>
          <a:p>
            <a:pPr eaLnBrk="1" hangingPunct="1"/>
            <a:r>
              <a:rPr lang="en-US" smtClean="0"/>
              <a:t>Only President with PhD</a:t>
            </a:r>
          </a:p>
          <a:p>
            <a:pPr eaLnBrk="1" hangingPunct="1"/>
            <a:r>
              <a:rPr lang="en-US" smtClean="0"/>
              <a:t>Women’s suffrage</a:t>
            </a:r>
          </a:p>
          <a:p>
            <a:pPr eaLnBrk="1" hangingPunct="1"/>
            <a:r>
              <a:rPr lang="en-US" smtClean="0"/>
              <a:t>White supremacy</a:t>
            </a:r>
          </a:p>
          <a:p>
            <a:pPr eaLnBrk="1" hangingPunct="1">
              <a:buFont typeface="Wingdings" pitchFamily="2" charset="2"/>
              <a:buNone/>
            </a:pPr>
            <a:endParaRPr lang="en-US" smtClean="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p:txBody>
          <a:bodyPr/>
          <a:lstStyle/>
          <a:p>
            <a:pPr eaLnBrk="1" hangingPunct="1"/>
            <a:r>
              <a:rPr lang="en-US" smtClean="0"/>
              <a:t>Wilson Battles Banks</a:t>
            </a:r>
          </a:p>
        </p:txBody>
      </p:sp>
      <p:sp>
        <p:nvSpPr>
          <p:cNvPr id="18435" name="Rectangle 3"/>
          <p:cNvSpPr>
            <a:spLocks noGrp="1" noChangeArrowheads="1"/>
          </p:cNvSpPr>
          <p:nvPr>
            <p:ph type="body" sz="half" idx="1"/>
          </p:nvPr>
        </p:nvSpPr>
        <p:spPr>
          <a:xfrm>
            <a:off x="228600" y="1981200"/>
            <a:ext cx="4876800" cy="4114800"/>
          </a:xfrm>
        </p:spPr>
        <p:txBody>
          <a:bodyPr>
            <a:normAutofit fontScale="92500" lnSpcReduction="10000"/>
          </a:bodyPr>
          <a:lstStyle/>
          <a:p>
            <a:pPr eaLnBrk="1" hangingPunct="1">
              <a:lnSpc>
                <a:spcPct val="80000"/>
              </a:lnSpc>
            </a:pPr>
            <a:r>
              <a:rPr lang="en-US" sz="2400" smtClean="0"/>
              <a:t>Wanted bank to end its monopoly and to be able to put more currency in market when necessary</a:t>
            </a:r>
          </a:p>
          <a:p>
            <a:pPr eaLnBrk="1" hangingPunct="1">
              <a:lnSpc>
                <a:spcPct val="80000"/>
              </a:lnSpc>
            </a:pPr>
            <a:r>
              <a:rPr lang="en-US" sz="2400" smtClean="0"/>
              <a:t>Wanted decentralized bank in government hands</a:t>
            </a:r>
          </a:p>
          <a:p>
            <a:pPr eaLnBrk="1" hangingPunct="1">
              <a:lnSpc>
                <a:spcPct val="80000"/>
              </a:lnSpc>
            </a:pPr>
            <a:r>
              <a:rPr lang="en-US" sz="2400" smtClean="0"/>
              <a:t>1913 </a:t>
            </a:r>
            <a:r>
              <a:rPr lang="en-US" sz="2400" b="1" smtClean="0"/>
              <a:t>Federal Reserve Act</a:t>
            </a:r>
          </a:p>
          <a:p>
            <a:pPr lvl="1" eaLnBrk="1" hangingPunct="1">
              <a:lnSpc>
                <a:spcPct val="80000"/>
              </a:lnSpc>
            </a:pPr>
            <a:r>
              <a:rPr lang="en-US" sz="2400" smtClean="0"/>
              <a:t>Created Federal Reserve Board—oversees regional reserve districts and banks</a:t>
            </a:r>
          </a:p>
          <a:p>
            <a:pPr lvl="1" eaLnBrk="1" hangingPunct="1">
              <a:lnSpc>
                <a:spcPct val="80000"/>
              </a:lnSpc>
            </a:pPr>
            <a:r>
              <a:rPr lang="en-US" sz="2400" smtClean="0"/>
              <a:t>Each bank empowered to issue paper money if necessary</a:t>
            </a:r>
          </a:p>
          <a:p>
            <a:pPr lvl="1" eaLnBrk="1" hangingPunct="1">
              <a:lnSpc>
                <a:spcPct val="80000"/>
              </a:lnSpc>
            </a:pPr>
            <a:r>
              <a:rPr lang="en-US" sz="2400" smtClean="0"/>
              <a:t>Most important piece of economic legislation between Civil War and New Deal</a:t>
            </a:r>
          </a:p>
          <a:p>
            <a:pPr eaLnBrk="1" hangingPunct="1">
              <a:lnSpc>
                <a:spcPct val="80000"/>
              </a:lnSpc>
            </a:pPr>
            <a:endParaRPr lang="en-US" sz="1600" smtClean="0"/>
          </a:p>
        </p:txBody>
      </p:sp>
      <p:pic>
        <p:nvPicPr>
          <p:cNvPr id="18436" name="Picture 5" descr="350px-Fed_Reserve"/>
          <p:cNvPicPr>
            <a:picLocks noGrp="1" noChangeAspect="1" noChangeArrowheads="1"/>
          </p:cNvPicPr>
          <p:nvPr>
            <p:ph sz="half" idx="2"/>
          </p:nvPr>
        </p:nvPicPr>
        <p:blipFill>
          <a:blip r:embed="rId3" cstate="print"/>
          <a:srcRect/>
          <a:stretch>
            <a:fillRect/>
          </a:stretch>
        </p:blipFill>
        <p:spPr>
          <a:xfrm>
            <a:off x="5334000" y="1752600"/>
            <a:ext cx="2938463" cy="4038600"/>
          </a:xfrm>
        </p:spPr>
      </p:pic>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pPr eaLnBrk="1" hangingPunct="1"/>
            <a:r>
              <a:rPr lang="en-US" smtClean="0"/>
              <a:t>Laws</a:t>
            </a:r>
          </a:p>
        </p:txBody>
      </p:sp>
      <p:sp>
        <p:nvSpPr>
          <p:cNvPr id="19459" name="Rectangle 3"/>
          <p:cNvSpPr>
            <a:spLocks noGrp="1" noChangeArrowheads="1"/>
          </p:cNvSpPr>
          <p:nvPr>
            <p:ph idx="1"/>
          </p:nvPr>
        </p:nvSpPr>
        <p:spPr/>
        <p:txBody>
          <a:bodyPr/>
          <a:lstStyle/>
          <a:p>
            <a:pPr eaLnBrk="1" hangingPunct="1"/>
            <a:r>
              <a:rPr lang="en-US" smtClean="0"/>
              <a:t>Clayton Anti-Trust Act, 1914</a:t>
            </a:r>
          </a:p>
          <a:p>
            <a:pPr eaLnBrk="1" hangingPunct="1"/>
            <a:r>
              <a:rPr lang="en-US" smtClean="0"/>
              <a:t>18</a:t>
            </a:r>
            <a:r>
              <a:rPr lang="en-US" baseline="30000" smtClean="0"/>
              <a:t>th</a:t>
            </a:r>
            <a:r>
              <a:rPr lang="en-US" smtClean="0"/>
              <a:t> Amendment: prohibition</a:t>
            </a:r>
          </a:p>
          <a:p>
            <a:pPr eaLnBrk="1" hangingPunct="1"/>
            <a:r>
              <a:rPr lang="en-US" smtClean="0"/>
              <a:t>19</a:t>
            </a:r>
            <a:r>
              <a:rPr lang="en-US" baseline="30000" smtClean="0"/>
              <a:t>th</a:t>
            </a:r>
            <a:r>
              <a:rPr lang="en-US" smtClean="0"/>
              <a:t> Amendment: women’s suffrage (the right to vote) </a:t>
            </a: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The Temperance Movement</a:t>
            </a:r>
            <a:endParaRPr lang="en-US" dirty="0"/>
          </a:p>
        </p:txBody>
      </p:sp>
      <p:sp>
        <p:nvSpPr>
          <p:cNvPr id="3" name="Content Placeholder 2"/>
          <p:cNvSpPr>
            <a:spLocks noGrp="1"/>
          </p:cNvSpPr>
          <p:nvPr>
            <p:ph idx="1"/>
          </p:nvPr>
        </p:nvSpPr>
        <p:spPr>
          <a:xfrm>
            <a:off x="0" y="1956364"/>
            <a:ext cx="4245628" cy="4525963"/>
          </a:xfrm>
        </p:spPr>
        <p:txBody>
          <a:bodyPr>
            <a:normAutofit/>
          </a:bodyPr>
          <a:lstStyle/>
          <a:p>
            <a:r>
              <a:rPr lang="en-US" dirty="0" smtClean="0"/>
              <a:t>This was a fight against alcohol, because many people believed that it was to blame for society’s problems.</a:t>
            </a:r>
          </a:p>
          <a:p>
            <a:r>
              <a:rPr lang="en-US" dirty="0" smtClean="0"/>
              <a:t>The Temperance Movement claimed that alcohol abuse disrupted the family and led to crime and poverty. </a:t>
            </a:r>
          </a:p>
        </p:txBody>
      </p:sp>
      <p:pic>
        <p:nvPicPr>
          <p:cNvPr id="7" name="Picture 6"/>
          <p:cNvPicPr>
            <a:picLocks noChangeAspect="1"/>
          </p:cNvPicPr>
          <p:nvPr/>
        </p:nvPicPr>
        <p:blipFill>
          <a:blip r:embed="rId2" cstate="print"/>
          <a:stretch>
            <a:fillRect/>
          </a:stretch>
        </p:blipFill>
        <p:spPr>
          <a:xfrm>
            <a:off x="4730754" y="1399713"/>
            <a:ext cx="3725859" cy="5082614"/>
          </a:xfrm>
          <a:prstGeom prst="rect">
            <a:avLst/>
          </a:prstGeom>
        </p:spPr>
      </p:pic>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Temperance Movement, 2</a:t>
            </a:r>
            <a:endParaRPr lang="en-US" dirty="0"/>
          </a:p>
        </p:txBody>
      </p:sp>
      <p:sp>
        <p:nvSpPr>
          <p:cNvPr id="3" name="Content Placeholder 2"/>
          <p:cNvSpPr>
            <a:spLocks noGrp="1"/>
          </p:cNvSpPr>
          <p:nvPr>
            <p:ph idx="1"/>
          </p:nvPr>
        </p:nvSpPr>
        <p:spPr>
          <a:xfrm>
            <a:off x="4737207" y="1939202"/>
            <a:ext cx="4344365" cy="4569914"/>
          </a:xfrm>
        </p:spPr>
        <p:txBody>
          <a:bodyPr>
            <a:normAutofit fontScale="92500" lnSpcReduction="20000"/>
          </a:bodyPr>
          <a:lstStyle/>
          <a:p>
            <a:r>
              <a:rPr lang="en-US" dirty="0" smtClean="0"/>
              <a:t>This movement spread and people began to fight the serving of liquor in saloons (bars).</a:t>
            </a:r>
          </a:p>
          <a:p>
            <a:r>
              <a:rPr lang="en-US" dirty="0" smtClean="0"/>
              <a:t>Women led this movement and felt most passionately about it.</a:t>
            </a:r>
          </a:p>
          <a:p>
            <a:r>
              <a:rPr lang="en-US" dirty="0" smtClean="0"/>
              <a:t>This led to the passage of the 18</a:t>
            </a:r>
            <a:r>
              <a:rPr lang="en-US" baseline="30000" dirty="0" smtClean="0"/>
              <a:t>th</a:t>
            </a:r>
            <a:r>
              <a:rPr lang="en-US" dirty="0" smtClean="0"/>
              <a:t> Amendment in 1919 which outlawed the manufacture, sale, and transportation of alcoholic beverages in the US.  (this was eventually repealed).</a:t>
            </a:r>
          </a:p>
        </p:txBody>
      </p:sp>
      <p:pic>
        <p:nvPicPr>
          <p:cNvPr id="4" name="Picture 3"/>
          <p:cNvPicPr>
            <a:picLocks noChangeAspect="1"/>
          </p:cNvPicPr>
          <p:nvPr/>
        </p:nvPicPr>
        <p:blipFill>
          <a:blip r:embed="rId2" cstate="print"/>
          <a:stretch>
            <a:fillRect/>
          </a:stretch>
        </p:blipFill>
        <p:spPr>
          <a:xfrm>
            <a:off x="0" y="1438836"/>
            <a:ext cx="4762500" cy="5080000"/>
          </a:xfrm>
          <a:prstGeom prst="rect">
            <a:avLst/>
          </a:prstGeom>
        </p:spPr>
      </p:pic>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Social Darwinism</a:t>
            </a:r>
            <a:endParaRPr lang="en-US" dirty="0"/>
          </a:p>
        </p:txBody>
      </p:sp>
      <p:sp>
        <p:nvSpPr>
          <p:cNvPr id="3" name="Content Placeholder 2"/>
          <p:cNvSpPr>
            <a:spLocks noGrp="1"/>
          </p:cNvSpPr>
          <p:nvPr>
            <p:ph idx="1"/>
          </p:nvPr>
        </p:nvSpPr>
        <p:spPr>
          <a:xfrm>
            <a:off x="457200" y="2110814"/>
            <a:ext cx="4510773" cy="4525963"/>
          </a:xfrm>
        </p:spPr>
        <p:txBody>
          <a:bodyPr>
            <a:normAutofit/>
          </a:bodyPr>
          <a:lstStyle/>
          <a:p>
            <a:r>
              <a:rPr lang="en-US" dirty="0" smtClean="0"/>
              <a:t>Some people still believed in the “survival of the fittest”</a:t>
            </a:r>
          </a:p>
          <a:p>
            <a:r>
              <a:rPr lang="en-US" dirty="0" smtClean="0"/>
              <a:t>They thought that workers/city dwellers who were strongest would be able to continue living through hardship; those who could not handle it, would not.</a:t>
            </a:r>
          </a:p>
          <a:p>
            <a:pPr>
              <a:buNone/>
            </a:pPr>
            <a:endParaRPr lang="en-US" dirty="0" smtClean="0"/>
          </a:p>
        </p:txBody>
      </p:sp>
      <p:pic>
        <p:nvPicPr>
          <p:cNvPr id="4" name="Picture 3"/>
          <p:cNvPicPr>
            <a:picLocks noChangeAspect="1"/>
          </p:cNvPicPr>
          <p:nvPr/>
        </p:nvPicPr>
        <p:blipFill>
          <a:blip r:embed="rId2" cstate="print"/>
          <a:stretch>
            <a:fillRect/>
          </a:stretch>
        </p:blipFill>
        <p:spPr>
          <a:xfrm>
            <a:off x="5206735" y="2110814"/>
            <a:ext cx="3687669" cy="4135703"/>
          </a:xfrm>
          <a:prstGeom prst="rect">
            <a:avLst/>
          </a:prstGeom>
        </p:spPr>
      </p:pic>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Gospel of Wealth</a:t>
            </a:r>
            <a:endParaRPr lang="en-US" dirty="0"/>
          </a:p>
        </p:txBody>
      </p:sp>
      <p:sp>
        <p:nvSpPr>
          <p:cNvPr id="3" name="Content Placeholder 2"/>
          <p:cNvSpPr>
            <a:spLocks noGrp="1"/>
          </p:cNvSpPr>
          <p:nvPr>
            <p:ph idx="1"/>
          </p:nvPr>
        </p:nvSpPr>
        <p:spPr>
          <a:xfrm>
            <a:off x="3398428" y="1870559"/>
            <a:ext cx="5288372" cy="4549548"/>
          </a:xfrm>
        </p:spPr>
        <p:txBody>
          <a:bodyPr>
            <a:normAutofit fontScale="92500" lnSpcReduction="20000"/>
          </a:bodyPr>
          <a:lstStyle/>
          <a:p>
            <a:r>
              <a:rPr lang="en-US" dirty="0" smtClean="0"/>
              <a:t>This was supported by Andrew Carnegie, a very rich, big-businessman.</a:t>
            </a:r>
          </a:p>
          <a:p>
            <a:r>
              <a:rPr lang="en-US" dirty="0" smtClean="0"/>
              <a:t>He believed in competition,  and the accumulation of wealth and private property</a:t>
            </a:r>
          </a:p>
          <a:p>
            <a:r>
              <a:rPr lang="en-US" dirty="0" smtClean="0"/>
              <a:t>Even though wealth and competition might be unequal or unjust, he still supported it as, “the best and most valuable of all that humanity has yet accomplished”.</a:t>
            </a:r>
          </a:p>
          <a:p>
            <a:r>
              <a:rPr lang="en-US" dirty="0" smtClean="0"/>
              <a:t>Basically, people have to fend for themselves to become rich. </a:t>
            </a:r>
            <a:endParaRPr lang="en-US" dirty="0"/>
          </a:p>
        </p:txBody>
      </p:sp>
      <p:pic>
        <p:nvPicPr>
          <p:cNvPr id="4" name="Picture 3"/>
          <p:cNvPicPr>
            <a:picLocks noChangeAspect="1"/>
          </p:cNvPicPr>
          <p:nvPr/>
        </p:nvPicPr>
        <p:blipFill>
          <a:blip r:embed="rId2" cstate="print"/>
          <a:stretch>
            <a:fillRect/>
          </a:stretch>
        </p:blipFill>
        <p:spPr>
          <a:xfrm>
            <a:off x="120444" y="1438836"/>
            <a:ext cx="3175000" cy="4445000"/>
          </a:xfrm>
          <a:prstGeom prst="rect">
            <a:avLst/>
          </a:prstGeom>
        </p:spPr>
      </p:pic>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p:txBody>
          <a:bodyPr/>
          <a:lstStyle/>
          <a:p>
            <a:pPr eaLnBrk="1" hangingPunct="1"/>
            <a:r>
              <a:rPr lang="en-US" smtClean="0"/>
              <a:t>Textbook</a:t>
            </a:r>
          </a:p>
        </p:txBody>
      </p:sp>
      <p:sp>
        <p:nvSpPr>
          <p:cNvPr id="20483" name="Content Placeholder 2"/>
          <p:cNvSpPr>
            <a:spLocks noGrp="1"/>
          </p:cNvSpPr>
          <p:nvPr>
            <p:ph idx="1"/>
          </p:nvPr>
        </p:nvSpPr>
        <p:spPr/>
        <p:txBody>
          <a:bodyPr/>
          <a:lstStyle/>
          <a:p>
            <a:pPr eaLnBrk="1" hangingPunct="1"/>
            <a:r>
              <a:rPr lang="en-US" smtClean="0"/>
              <a:t>Use your textbook to define the remaining terms on your chart.</a:t>
            </a:r>
          </a:p>
          <a:p>
            <a:pPr eaLnBrk="1" hangingPunct="1"/>
            <a:endParaRPr lang="en-US" smtClean="0"/>
          </a:p>
          <a:p>
            <a:pPr eaLnBrk="1" hangingPunct="1"/>
            <a:r>
              <a:rPr lang="en-US" smtClean="0"/>
              <a:t>Create a symbol for each vocabulary word on your chart.  </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 of the Day</a:t>
            </a:r>
            <a:endParaRPr lang="en-US" dirty="0"/>
          </a:p>
        </p:txBody>
      </p:sp>
      <p:sp>
        <p:nvSpPr>
          <p:cNvPr id="3" name="Content Placeholder 2"/>
          <p:cNvSpPr>
            <a:spLocks noGrp="1"/>
          </p:cNvSpPr>
          <p:nvPr>
            <p:ph idx="1"/>
          </p:nvPr>
        </p:nvSpPr>
        <p:spPr/>
        <p:txBody>
          <a:bodyPr/>
          <a:lstStyle/>
          <a:p>
            <a:r>
              <a:rPr lang="en-US" dirty="0" smtClean="0"/>
              <a:t>Were the Progressives successful in protecting the workers of </a:t>
            </a:r>
            <a:r>
              <a:rPr lang="en-US" smtClean="0"/>
              <a:t>the time?</a:t>
            </a:r>
            <a:endParaRPr lang="en-US"/>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Your Turn</a:t>
            </a:r>
            <a:endParaRPr lang="en-US" dirty="0"/>
          </a:p>
        </p:txBody>
      </p:sp>
      <p:sp>
        <p:nvSpPr>
          <p:cNvPr id="3" name="Content Placeholder 2"/>
          <p:cNvSpPr>
            <a:spLocks noGrp="1"/>
          </p:cNvSpPr>
          <p:nvPr>
            <p:ph idx="1"/>
          </p:nvPr>
        </p:nvSpPr>
        <p:spPr/>
        <p:txBody>
          <a:bodyPr/>
          <a:lstStyle/>
          <a:p>
            <a:r>
              <a:rPr lang="en-US" dirty="0" smtClean="0"/>
              <a:t>Think of a meaningful place in your community and write 1-2 paragraphs on why it should be preserved as a National Park.</a:t>
            </a:r>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Reflections on the Progressive Era</a:t>
            </a:r>
            <a:endParaRPr lang="en-US" dirty="0"/>
          </a:p>
        </p:txBody>
      </p:sp>
      <p:sp>
        <p:nvSpPr>
          <p:cNvPr id="3" name="Content Placeholder 2"/>
          <p:cNvSpPr>
            <a:spLocks noGrp="1"/>
          </p:cNvSpPr>
          <p:nvPr>
            <p:ph idx="1"/>
          </p:nvPr>
        </p:nvSpPr>
        <p:spPr/>
        <p:txBody>
          <a:bodyPr/>
          <a:lstStyle/>
          <a:p>
            <a:r>
              <a:rPr lang="en-US" dirty="0" smtClean="0"/>
              <a:t>Were Progressives successful in ending social, political and economic problems of the time?  Why or Why not?  Include information you have learned to support your answer in a well-formed paragraph.  </a:t>
            </a:r>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cstate="print"/>
          <a:srcRect/>
          <a:stretch>
            <a:fillRect/>
          </a:stretch>
        </p:blipFill>
        <p:spPr bwMode="auto">
          <a:xfrm>
            <a:off x="-12192" y="0"/>
            <a:ext cx="9156192" cy="6858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cstate="print"/>
          <a:srcRect/>
          <a:stretch>
            <a:fillRect/>
          </a:stretch>
        </p:blipFill>
        <p:spPr bwMode="auto">
          <a:xfrm>
            <a:off x="2971800" y="-137949"/>
            <a:ext cx="5410200" cy="6995949"/>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2" cstate="print"/>
          <a:srcRect/>
          <a:stretch>
            <a:fillRect/>
          </a:stretch>
        </p:blipFill>
        <p:spPr bwMode="auto">
          <a:xfrm>
            <a:off x="0" y="0"/>
            <a:ext cx="9250907" cy="6858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ChangeAspect="1" noChangeArrowheads="1"/>
          </p:cNvPicPr>
          <p:nvPr/>
        </p:nvPicPr>
        <p:blipFill>
          <a:blip r:embed="rId2" cstate="print"/>
          <a:srcRect l="6556" t="10770" r="2318" b="2364"/>
          <a:stretch>
            <a:fillRect/>
          </a:stretch>
        </p:blipFill>
        <p:spPr bwMode="auto">
          <a:xfrm>
            <a:off x="1" y="0"/>
            <a:ext cx="9163664" cy="6858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800</TotalTime>
  <Words>1281</Words>
  <Application>Microsoft Office PowerPoint</Application>
  <PresentationFormat>On-screen Show (4:3)</PresentationFormat>
  <Paragraphs>130</Paragraphs>
  <Slides>41</Slides>
  <Notes>1</Notes>
  <HiddenSlides>0</HiddenSlides>
  <MMClips>0</MMClips>
  <ScaleCrop>false</ScaleCrop>
  <HeadingPairs>
    <vt:vector size="4" baseType="variant">
      <vt:variant>
        <vt:lpstr>Theme</vt:lpstr>
      </vt:variant>
      <vt:variant>
        <vt:i4>1</vt:i4>
      </vt:variant>
      <vt:variant>
        <vt:lpstr>Slide Titles</vt:lpstr>
      </vt:variant>
      <vt:variant>
        <vt:i4>41</vt:i4>
      </vt:variant>
    </vt:vector>
  </HeadingPairs>
  <TitlesOfParts>
    <vt:vector size="42" baseType="lpstr">
      <vt:lpstr>Flow</vt:lpstr>
      <vt:lpstr>Progressive Era continued</vt:lpstr>
      <vt:lpstr>Warm-up</vt:lpstr>
      <vt:lpstr>Announcements</vt:lpstr>
      <vt:lpstr>Question of the Day</vt:lpstr>
      <vt:lpstr>Slide 5</vt:lpstr>
      <vt:lpstr>Slide 6</vt:lpstr>
      <vt:lpstr>Slide 7</vt:lpstr>
      <vt:lpstr>Slide 8</vt:lpstr>
      <vt:lpstr>Slide 9</vt:lpstr>
      <vt:lpstr>Vocabulary</vt:lpstr>
      <vt:lpstr>Thoughts on the video</vt:lpstr>
      <vt:lpstr>History of the National Parks</vt:lpstr>
      <vt:lpstr>Roosevelt and National Parks</vt:lpstr>
      <vt:lpstr>National Parks today</vt:lpstr>
      <vt:lpstr>Warm-up</vt:lpstr>
      <vt:lpstr>Announcements</vt:lpstr>
      <vt:lpstr>Quiz Review</vt:lpstr>
      <vt:lpstr>Question of the Day</vt:lpstr>
      <vt:lpstr>Populism</vt:lpstr>
      <vt:lpstr>The Situation</vt:lpstr>
      <vt:lpstr>Politics</vt:lpstr>
      <vt:lpstr>The Progressive Presidents</vt:lpstr>
      <vt:lpstr>Teddy Roosevelt</vt:lpstr>
      <vt:lpstr>Known for….</vt:lpstr>
      <vt:lpstr>Progressive Problems and Solutions</vt:lpstr>
      <vt:lpstr>Laws</vt:lpstr>
      <vt:lpstr>Can T.R. fight the Trusts?</vt:lpstr>
      <vt:lpstr>William Howard Taft</vt:lpstr>
      <vt:lpstr>Known for…</vt:lpstr>
      <vt:lpstr>Laws</vt:lpstr>
      <vt:lpstr>Woodrow Wilson</vt:lpstr>
      <vt:lpstr>Known for…</vt:lpstr>
      <vt:lpstr>Wilson Battles Banks</vt:lpstr>
      <vt:lpstr>Laws</vt:lpstr>
      <vt:lpstr>The Temperance Movement</vt:lpstr>
      <vt:lpstr>Temperance Movement, 2</vt:lpstr>
      <vt:lpstr> Social Darwinism</vt:lpstr>
      <vt:lpstr> Gospel of Wealth</vt:lpstr>
      <vt:lpstr>Textbook</vt:lpstr>
      <vt:lpstr>Your Turn</vt:lpstr>
      <vt:lpstr>Reflections on the Progressive Era</vt:lpstr>
    </vt:vector>
  </TitlesOfParts>
  <Company>Hewlett-Packard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Progressive Era continued</dc:title>
  <dc:creator>Sejal</dc:creator>
  <cp:lastModifiedBy>Sejal</cp:lastModifiedBy>
  <cp:revision>4</cp:revision>
  <dcterms:created xsi:type="dcterms:W3CDTF">2011-01-26T20:12:45Z</dcterms:created>
  <dcterms:modified xsi:type="dcterms:W3CDTF">2011-02-11T03:14:57Z</dcterms:modified>
</cp:coreProperties>
</file>